
<file path=[Content_Types].xml><?xml version="1.0" encoding="utf-8"?>
<Types xmlns="http://schemas.openxmlformats.org/package/2006/content-types">
  <Default ContentType="application/x-fontdata" Extension="fntdata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e1a5a5c88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e1a5a5c88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"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13"/>
          <p:cNvGrpSpPr/>
          <p:nvPr/>
        </p:nvGrpSpPr>
        <p:grpSpPr>
          <a:xfrm>
            <a:off x="0" y="0"/>
            <a:ext cx="9144000" cy="1277100"/>
            <a:chOff x="0" y="0"/>
            <a:chExt cx="9144000" cy="1277100"/>
          </a:xfrm>
        </p:grpSpPr>
        <p:sp>
          <p:nvSpPr>
            <p:cNvPr id="66" name="Google Shape;66;p13"/>
            <p:cNvSpPr/>
            <p:nvPr/>
          </p:nvSpPr>
          <p:spPr>
            <a:xfrm>
              <a:off x="0" y="0"/>
              <a:ext cx="9144000" cy="1277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8620200" y="381000"/>
              <a:ext cx="142800" cy="137700"/>
            </a:xfrm>
            <a:prstGeom prst="rect">
              <a:avLst/>
            </a:prstGeom>
            <a:solidFill>
              <a:srgbClr val="92C1E8"/>
            </a:solidFill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8477400" y="518700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" name="Google Shape;69;p13"/>
          <p:cNvSpPr txBox="1"/>
          <p:nvPr>
            <p:ph type="title"/>
          </p:nvPr>
        </p:nvSpPr>
        <p:spPr>
          <a:xfrm>
            <a:off x="311700" y="478025"/>
            <a:ext cx="8054100" cy="640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>
            <a:off x="311700" y="1507025"/>
            <a:ext cx="3999900" cy="315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4F7D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2" type="body"/>
          </p:nvPr>
        </p:nvSpPr>
        <p:spPr>
          <a:xfrm>
            <a:off x="4832400" y="1507025"/>
            <a:ext cx="3999900" cy="315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4F7D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kaggle.com/mlg-ulb/creditcardfraud" TargetMode="External"/><Relationship Id="rId4" Type="http://schemas.openxmlformats.org/officeDocument/2006/relationships/hyperlink" Target="https://ieeexplore.ieee.org/document/8741421" TargetMode="External"/><Relationship Id="rId5" Type="http://schemas.openxmlformats.org/officeDocument/2006/relationships/hyperlink" Target="https://ieeexplore.ieee.org/stamp/stamp.jsp?tp=&amp;arnumber=8757212" TargetMode="External"/><Relationship Id="rId6" Type="http://schemas.openxmlformats.org/officeDocument/2006/relationships/hyperlink" Target="https://en.wikipedia.org/wiki/Local_outlier_factor" TargetMode="External"/><Relationship Id="rId7" Type="http://schemas.openxmlformats.org/officeDocument/2006/relationships/hyperlink" Target="https://content.linkedin.com/content/dam/engineering/site-assets/images/blog/posts/2019/08/IsolationForest1.pn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/>
          <p:nvPr>
            <p:ph type="title"/>
          </p:nvPr>
        </p:nvSpPr>
        <p:spPr>
          <a:xfrm>
            <a:off x="340500" y="63450"/>
            <a:ext cx="6227100" cy="24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Anomaly Detection in Payments</a:t>
            </a:r>
            <a:endParaRPr b="1" sz="4200"/>
          </a:p>
        </p:txBody>
      </p:sp>
      <p:sp>
        <p:nvSpPr>
          <p:cNvPr id="79" name="Google Shape;79;p14"/>
          <p:cNvSpPr txBox="1"/>
          <p:nvPr>
            <p:ph idx="4294967295" type="subTitle"/>
          </p:nvPr>
        </p:nvSpPr>
        <p:spPr>
          <a:xfrm>
            <a:off x="390525" y="227178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IE 406 : Machine Learning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0" name="Google Shape;80;p14"/>
          <p:cNvSpPr txBox="1"/>
          <p:nvPr>
            <p:ph idx="4294967295" type="subTitle"/>
          </p:nvPr>
        </p:nvSpPr>
        <p:spPr>
          <a:xfrm>
            <a:off x="3636450" y="3961250"/>
            <a:ext cx="18369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Assigned By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Prof. M.V. Joshi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1" name="Google Shape;81;p14"/>
          <p:cNvSpPr txBox="1"/>
          <p:nvPr>
            <p:ph idx="4294967295" type="subTitle"/>
          </p:nvPr>
        </p:nvSpPr>
        <p:spPr>
          <a:xfrm>
            <a:off x="390525" y="270468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Group no.</a:t>
            </a:r>
            <a:r>
              <a:rPr lang="en" sz="1400">
                <a:solidFill>
                  <a:srgbClr val="FFFFFF"/>
                </a:solidFill>
              </a:rPr>
              <a:t>  18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1073700" y="1859100"/>
            <a:ext cx="7018500" cy="27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In training dataset, there are transactions made by credit cards in September 2013 by european cardholders. We want to to separate fraud and non-fraud transactions by obtaining a decision boundary in the feature space defined by input transactions using supervised binary classifiers. In addition to that b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ecause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Imbalanced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dataset and concept drift, We are going to use unsupervised algorithms which detects outlier (Fraudulent transactions). Compare these models to know which model has best results for given dataset.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92" name="Google Shape;92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>
            <p:ph type="title"/>
          </p:nvPr>
        </p:nvSpPr>
        <p:spPr>
          <a:xfrm>
            <a:off x="317975" y="256075"/>
            <a:ext cx="4045200" cy="19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Models which we are going to use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6"/>
          <p:cNvSpPr txBox="1"/>
          <p:nvPr>
            <p:ph idx="2" type="body"/>
          </p:nvPr>
        </p:nvSpPr>
        <p:spPr>
          <a:xfrm>
            <a:off x="485450" y="2522475"/>
            <a:ext cx="3837000" cy="21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Logistic Regression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SVM (kernel)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Isolation Forest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AutoNum type="arabicPeriod"/>
            </a:pP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Local Outlier Factor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2350" y="187375"/>
            <a:ext cx="4253851" cy="246684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4712350" y="149875"/>
            <a:ext cx="43188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Isolation Forest :-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4681750" y="2818675"/>
            <a:ext cx="4254000" cy="223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5669" y="2818675"/>
            <a:ext cx="2130530" cy="22344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/>
          <p:nvPr/>
        </p:nvSpPr>
        <p:spPr>
          <a:xfrm>
            <a:off x="4678625" y="2811175"/>
            <a:ext cx="2013000" cy="223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Basic idea of LOF :- 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 comparing the local density of a point with the densities of its neighbors. A has a much lower density than its neighbors.</a:t>
            </a: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[4]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8554125" y="2367650"/>
            <a:ext cx="441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oboto"/>
                <a:ea typeface="Roboto"/>
                <a:cs typeface="Roboto"/>
                <a:sym typeface="Roboto"/>
              </a:rPr>
              <a:t>[5]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397375" y="-18750"/>
            <a:ext cx="8187600" cy="51810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Block Diagram:-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975" y="0"/>
            <a:ext cx="47696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311700" y="478025"/>
            <a:ext cx="8054100" cy="6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Works / Dataset / </a:t>
            </a:r>
            <a:r>
              <a:rPr lang="en"/>
              <a:t>References</a:t>
            </a:r>
            <a:r>
              <a:rPr lang="en"/>
              <a:t> 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94175" y="1600700"/>
            <a:ext cx="8580600" cy="25269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Dataset :</a:t>
            </a:r>
            <a:r>
              <a:rPr lang="en" sz="1400"/>
              <a:t> </a:t>
            </a:r>
            <a:r>
              <a:rPr lang="en" sz="1400" u="sng">
                <a:hlinkClick r:id="rId3"/>
              </a:rPr>
              <a:t>https://www.kaggle.com/mlg-ulb/creditcardfraud</a:t>
            </a:r>
            <a:r>
              <a:rPr lang="en" sz="1400">
                <a:solidFill>
                  <a:srgbClr val="6D9EEB"/>
                </a:solidFill>
              </a:rPr>
              <a:t> </a:t>
            </a:r>
            <a:endParaRPr sz="1400">
              <a:solidFill>
                <a:srgbClr val="6D9EEB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Local Outlier Factor</a:t>
            </a:r>
            <a:r>
              <a:rPr lang="en" sz="1400">
                <a:solidFill>
                  <a:srgbClr val="000000"/>
                </a:solidFill>
              </a:rPr>
              <a:t>, Isolation Forest : </a:t>
            </a:r>
            <a:r>
              <a:rPr lang="en" sz="1400" u="sng">
                <a:hlinkClick r:id="rId4"/>
              </a:rPr>
              <a:t>https://ieeexplore.ieee.org/document/8741421</a:t>
            </a:r>
            <a:r>
              <a:rPr lang="en" sz="1400"/>
              <a:t>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Logistic regression, SVM, Random Forest : </a:t>
            </a:r>
            <a:r>
              <a:rPr lang="en" sz="1400" u="sng">
                <a:hlinkClick r:id="rId5"/>
              </a:rPr>
              <a:t>https://ieeexplore.ieee.org/stamp/stamp.jsp?tp=&amp;arnumber=8757212</a:t>
            </a:r>
            <a:r>
              <a:rPr lang="en" sz="1400"/>
              <a:t>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 u="sng">
                <a:hlinkClick r:id="rId6"/>
              </a:rPr>
              <a:t>https://en.wikipedia.org/wiki/Local_outlier_factor</a:t>
            </a: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 u="sng">
                <a:hlinkClick r:id="rId7"/>
              </a:rPr>
              <a:t>https://content.linkedin.com/content/dam/engineering/site-assets/images/blog/posts/2019/08/IsolationForest1.png</a:t>
            </a: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9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You..!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